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8803600" cy="43205400"/>
  <p:notesSz cx="6797675" cy="9926638"/>
  <p:defaultTextStyle>
    <a:defPPr>
      <a:defRPr lang="th-TH"/>
    </a:defPPr>
    <a:lvl1pPr marL="0" algn="l" defTabSz="3918505" rtl="0" eaLnBrk="1" latinLnBrk="0" hangingPunct="1">
      <a:defRPr sz="12000" kern="1200">
        <a:solidFill>
          <a:schemeClr val="tx1"/>
        </a:solidFill>
        <a:latin typeface="+mn-lt"/>
        <a:ea typeface="+mn-ea"/>
        <a:cs typeface="+mn-cs"/>
      </a:defRPr>
    </a:lvl1pPr>
    <a:lvl2pPr marL="1959252" algn="l" defTabSz="3918505" rtl="0" eaLnBrk="1" latinLnBrk="0" hangingPunct="1">
      <a:defRPr sz="12000" kern="1200">
        <a:solidFill>
          <a:schemeClr val="tx1"/>
        </a:solidFill>
        <a:latin typeface="+mn-lt"/>
        <a:ea typeface="+mn-ea"/>
        <a:cs typeface="+mn-cs"/>
      </a:defRPr>
    </a:lvl2pPr>
    <a:lvl3pPr marL="3918505" algn="l" defTabSz="3918505" rtl="0" eaLnBrk="1" latinLnBrk="0" hangingPunct="1">
      <a:defRPr sz="12000" kern="1200">
        <a:solidFill>
          <a:schemeClr val="tx1"/>
        </a:solidFill>
        <a:latin typeface="+mn-lt"/>
        <a:ea typeface="+mn-ea"/>
        <a:cs typeface="+mn-cs"/>
      </a:defRPr>
    </a:lvl3pPr>
    <a:lvl4pPr marL="5877757" algn="l" defTabSz="3918505" rtl="0" eaLnBrk="1" latinLnBrk="0" hangingPunct="1">
      <a:defRPr sz="12000" kern="1200">
        <a:solidFill>
          <a:schemeClr val="tx1"/>
        </a:solidFill>
        <a:latin typeface="+mn-lt"/>
        <a:ea typeface="+mn-ea"/>
        <a:cs typeface="+mn-cs"/>
      </a:defRPr>
    </a:lvl4pPr>
    <a:lvl5pPr marL="7837009" algn="l" defTabSz="3918505" rtl="0" eaLnBrk="1" latinLnBrk="0" hangingPunct="1">
      <a:defRPr sz="12000" kern="1200">
        <a:solidFill>
          <a:schemeClr val="tx1"/>
        </a:solidFill>
        <a:latin typeface="+mn-lt"/>
        <a:ea typeface="+mn-ea"/>
        <a:cs typeface="+mn-cs"/>
      </a:defRPr>
    </a:lvl5pPr>
    <a:lvl6pPr marL="9796261" algn="l" defTabSz="3918505" rtl="0" eaLnBrk="1" latinLnBrk="0" hangingPunct="1">
      <a:defRPr sz="12000" kern="1200">
        <a:solidFill>
          <a:schemeClr val="tx1"/>
        </a:solidFill>
        <a:latin typeface="+mn-lt"/>
        <a:ea typeface="+mn-ea"/>
        <a:cs typeface="+mn-cs"/>
      </a:defRPr>
    </a:lvl6pPr>
    <a:lvl7pPr marL="11755513" algn="l" defTabSz="3918505" rtl="0" eaLnBrk="1" latinLnBrk="0" hangingPunct="1">
      <a:defRPr sz="12000" kern="1200">
        <a:solidFill>
          <a:schemeClr val="tx1"/>
        </a:solidFill>
        <a:latin typeface="+mn-lt"/>
        <a:ea typeface="+mn-ea"/>
        <a:cs typeface="+mn-cs"/>
      </a:defRPr>
    </a:lvl7pPr>
    <a:lvl8pPr marL="13714765" algn="l" defTabSz="3918505" rtl="0" eaLnBrk="1" latinLnBrk="0" hangingPunct="1">
      <a:defRPr sz="12000" kern="1200">
        <a:solidFill>
          <a:schemeClr val="tx1"/>
        </a:solidFill>
        <a:latin typeface="+mn-lt"/>
        <a:ea typeface="+mn-ea"/>
        <a:cs typeface="+mn-cs"/>
      </a:defRPr>
    </a:lvl8pPr>
    <a:lvl9pPr marL="15674017" algn="l" defTabSz="3918505" rtl="0" eaLnBrk="1" latinLnBrk="0" hangingPunct="1">
      <a:defRPr sz="1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07" userDrawn="1">
          <p15:clr>
            <a:srgbClr val="A4A3A4"/>
          </p15:clr>
        </p15:guide>
        <p15:guide id="2" pos="8063" userDrawn="1">
          <p15:clr>
            <a:srgbClr val="A4A3A4"/>
          </p15:clr>
        </p15:guide>
        <p15:guide id="3" pos="90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BE2"/>
    <a:srgbClr val="AE0496"/>
    <a:srgbClr val="A80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>
        <p:scale>
          <a:sx n="30" d="100"/>
          <a:sy n="30" d="100"/>
        </p:scale>
        <p:origin x="-558" y="648"/>
      </p:cViewPr>
      <p:guideLst>
        <p:guide orient="horz" pos="13609"/>
        <p:guide pos="8064"/>
        <p:guide pos="90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1620203" y="33704386"/>
            <a:ext cx="27183398" cy="15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757" tIns="182878" rIns="365757" bIns="182878" anchor="t" compatLnSpc="1"/>
          <a:lstStyle/>
          <a:p>
            <a:endParaRPr kumimoji="0" lang="en-US" sz="10700"/>
          </a:p>
        </p:txBody>
      </p:sp>
      <p:sp>
        <p:nvSpPr>
          <p:cNvPr id="29" name="ชื่อเรื่อง 28"/>
          <p:cNvSpPr>
            <a:spLocks noGrp="1"/>
          </p:cNvSpPr>
          <p:nvPr>
            <p:ph type="ctrTitle"/>
          </p:nvPr>
        </p:nvSpPr>
        <p:spPr>
          <a:xfrm>
            <a:off x="1200151" y="30576494"/>
            <a:ext cx="26643330" cy="7700963"/>
          </a:xfrm>
        </p:spPr>
        <p:txBody>
          <a:bodyPr anchor="t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1200151" y="24483061"/>
            <a:ext cx="26643330" cy="5760720"/>
          </a:xfrm>
        </p:spPr>
        <p:txBody>
          <a:bodyPr anchor="b"/>
          <a:lstStyle>
            <a:lvl1pPr marL="0" indent="0" algn="l">
              <a:buNone/>
              <a:defRPr sz="9600">
                <a:solidFill>
                  <a:schemeClr val="tx2">
                    <a:shade val="75000"/>
                  </a:schemeClr>
                </a:solidFill>
              </a:defRPr>
            </a:lvl1pPr>
            <a:lvl2pPr marL="1828800" indent="0" algn="ctr">
              <a:buNone/>
            </a:lvl2pPr>
            <a:lvl3pPr marL="3657600" indent="0" algn="ctr">
              <a:buNone/>
            </a:lvl3pPr>
            <a:lvl4pPr marL="5486400" indent="0" algn="ctr">
              <a:buNone/>
            </a:lvl4pPr>
            <a:lvl5pPr marL="7315199" indent="0" algn="ctr">
              <a:buNone/>
            </a:lvl5pPr>
            <a:lvl6pPr marL="9144000" indent="0" algn="ctr">
              <a:buNone/>
            </a:lvl6pPr>
            <a:lvl7pPr marL="10972800" indent="0" algn="ctr">
              <a:buNone/>
            </a:lvl7pPr>
            <a:lvl8pPr marL="12801600" indent="0" algn="ctr">
              <a:buNone/>
            </a:lvl8pPr>
            <a:lvl9pPr marL="14630400" indent="0" algn="ctr">
              <a:buNone/>
            </a:lvl9pPr>
          </a:lstStyle>
          <a:p>
            <a:r>
              <a:rPr kumimoji="0" lang="th-TH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16" name="ตัวแทนวันที่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ABD4-44C0-44E6-8871-AE32A3375946}" type="datetimeFigureOut">
              <a:rPr lang="th-TH" smtClean="0"/>
              <a:t>30/06/65</a:t>
            </a:fld>
            <a:endParaRPr lang="th-TH"/>
          </a:p>
        </p:txBody>
      </p:sp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5" name="ตัวแทนหมายเลขภาพนิ่ง 14"/>
          <p:cNvSpPr>
            <a:spLocks noGrp="1"/>
          </p:cNvSpPr>
          <p:nvPr>
            <p:ph type="sldNum" sz="quarter" idx="12"/>
          </p:nvPr>
        </p:nvSpPr>
        <p:spPr>
          <a:xfrm>
            <a:off x="25923241" y="40785898"/>
            <a:ext cx="2390699" cy="1555394"/>
          </a:xfrm>
        </p:spPr>
        <p:txBody>
          <a:bodyPr/>
          <a:lstStyle/>
          <a:p>
            <a:fld id="{713C493B-0451-43A5-BE05-4CFA67E55AF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ABD4-44C0-44E6-8871-AE32A3375946}" type="datetimeFigureOut">
              <a:rPr lang="th-TH" smtClean="0"/>
              <a:t>30/06/65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493B-0451-43A5-BE05-4CFA67E55AF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21602701" y="3460443"/>
            <a:ext cx="5760720" cy="36864608"/>
          </a:xfrm>
        </p:spPr>
        <p:txBody>
          <a:bodyPr vert="eaVert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440180" y="3460443"/>
            <a:ext cx="19682461" cy="36864608"/>
          </a:xfrm>
        </p:spPr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ABD4-44C0-44E6-8871-AE32A3375946}" type="datetimeFigureOut">
              <a:rPr lang="th-TH" smtClean="0"/>
              <a:t>30/06/65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493B-0451-43A5-BE05-4CFA67E55AF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ชื่อเรื่อง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7" name="ตัวแทนเนื้อหา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25" name="ตัวแทนวันที่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ABD4-44C0-44E6-8871-AE32A3375946}" type="datetimeFigureOut">
              <a:rPr lang="th-TH" smtClean="0"/>
              <a:t>30/06/65</a:t>
            </a:fld>
            <a:endParaRPr lang="th-TH"/>
          </a:p>
        </p:txBody>
      </p:sp>
      <p:sp>
        <p:nvSpPr>
          <p:cNvPr id="19" name="ตัวแทนท้ายกระดาษ 18"/>
          <p:cNvSpPr>
            <a:spLocks noGrp="1"/>
          </p:cNvSpPr>
          <p:nvPr>
            <p:ph type="ftr" sz="quarter" idx="11"/>
          </p:nvPr>
        </p:nvSpPr>
        <p:spPr>
          <a:xfrm>
            <a:off x="11281411" y="480063"/>
            <a:ext cx="9121140" cy="1820228"/>
          </a:xfrm>
        </p:spPr>
        <p:txBody>
          <a:bodyPr/>
          <a:lstStyle/>
          <a:p>
            <a:endParaRPr lang="th-TH"/>
          </a:p>
        </p:txBody>
      </p:sp>
      <p:sp>
        <p:nvSpPr>
          <p:cNvPr id="16" name="ตัวแทนหมายเลขภาพนิ่ง 15"/>
          <p:cNvSpPr>
            <a:spLocks noGrp="1"/>
          </p:cNvSpPr>
          <p:nvPr>
            <p:ph type="sldNum" sz="quarter" idx="12"/>
          </p:nvPr>
        </p:nvSpPr>
        <p:spPr>
          <a:xfrm>
            <a:off x="25923241" y="40785898"/>
            <a:ext cx="2390699" cy="1555394"/>
          </a:xfrm>
        </p:spPr>
        <p:txBody>
          <a:bodyPr/>
          <a:lstStyle/>
          <a:p>
            <a:fld id="{713C493B-0451-43A5-BE05-4CFA67E55AF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1620203" y="21702886"/>
            <a:ext cx="27183398" cy="15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757" tIns="182878" rIns="365757" bIns="182878" anchor="t" compatLnSpc="1"/>
          <a:lstStyle/>
          <a:p>
            <a:endParaRPr kumimoji="0" lang="en-US" sz="10700"/>
          </a:p>
        </p:txBody>
      </p:sp>
      <p:sp>
        <p:nvSpPr>
          <p:cNvPr id="6" name="ตัวแทนข้อความ 5"/>
          <p:cNvSpPr>
            <a:spLocks noGrp="1"/>
          </p:cNvSpPr>
          <p:nvPr>
            <p:ph type="body" idx="1"/>
          </p:nvPr>
        </p:nvSpPr>
        <p:spPr>
          <a:xfrm>
            <a:off x="1200151" y="10561320"/>
            <a:ext cx="26643330" cy="7680960"/>
          </a:xfrm>
        </p:spPr>
        <p:txBody>
          <a:bodyPr anchor="b"/>
          <a:lstStyle>
            <a:lvl1pPr marL="0" indent="0" algn="r">
              <a:buNone/>
              <a:defRPr sz="8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19" name="ตัวแทนวันที่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ABD4-44C0-44E6-8871-AE32A3375946}" type="datetimeFigureOut">
              <a:rPr lang="th-TH" smtClean="0"/>
              <a:t>30/06/65</a:t>
            </a:fld>
            <a:endParaRPr lang="th-TH"/>
          </a:p>
        </p:txBody>
      </p:sp>
      <p:sp>
        <p:nvSpPr>
          <p:cNvPr id="11" name="ตัวแทนท้ายกระดา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6" name="ตัวแทน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493B-0451-43A5-BE05-4CFA67E55AF7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>
          <a:xfrm>
            <a:off x="568496" y="18566639"/>
            <a:ext cx="27363420" cy="7464398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ชื่อเรื่อง 19"/>
          <p:cNvSpPr>
            <a:spLocks noGrp="1"/>
          </p:cNvSpPr>
          <p:nvPr>
            <p:ph type="title"/>
          </p:nvPr>
        </p:nvSpPr>
        <p:spPr>
          <a:xfrm>
            <a:off x="950519" y="2880360"/>
            <a:ext cx="27363420" cy="5299862"/>
          </a:xfrm>
        </p:spPr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sz="half" idx="1"/>
          </p:nvPr>
        </p:nvSpPr>
        <p:spPr>
          <a:xfrm>
            <a:off x="960120" y="10081260"/>
            <a:ext cx="13201650" cy="29763720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half" idx="2"/>
          </p:nvPr>
        </p:nvSpPr>
        <p:spPr>
          <a:xfrm>
            <a:off x="14641830" y="10081260"/>
            <a:ext cx="13681710" cy="29763720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21" name="ตัวแทนวันที่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ABD4-44C0-44E6-8871-AE32A3375946}" type="datetimeFigureOut">
              <a:rPr lang="th-TH" smtClean="0"/>
              <a:t>30/06/65</a:t>
            </a:fld>
            <a:endParaRPr lang="th-TH"/>
          </a:p>
        </p:txBody>
      </p:sp>
      <p:sp>
        <p:nvSpPr>
          <p:cNvPr id="10" name="ตัวแทนท้ายกระดา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1" name="ตัวแทนหมายเลขภาพนิ่ง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493B-0451-43A5-BE05-4CFA67E55AF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ชื่อเรื่อง 28"/>
          <p:cNvSpPr>
            <a:spLocks noGrp="1"/>
          </p:cNvSpPr>
          <p:nvPr>
            <p:ph type="title"/>
          </p:nvPr>
        </p:nvSpPr>
        <p:spPr>
          <a:xfrm>
            <a:off x="960120" y="34084262"/>
            <a:ext cx="27123390" cy="5560695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886550" y="4200527"/>
            <a:ext cx="13515251" cy="4030501"/>
          </a:xfrm>
        </p:spPr>
        <p:txBody>
          <a:bodyPr anchor="ctr"/>
          <a:lstStyle>
            <a:lvl1pPr marL="0" indent="0">
              <a:buNone/>
              <a:defRPr sz="72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8000" b="1"/>
            </a:lvl2pPr>
            <a:lvl3pPr>
              <a:buNone/>
              <a:defRPr sz="7200" b="1"/>
            </a:lvl3pPr>
            <a:lvl4pPr>
              <a:buNone/>
              <a:defRPr sz="6400" b="1"/>
            </a:lvl4pPr>
            <a:lvl5pPr>
              <a:buNone/>
              <a:defRPr sz="6400" b="1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25" name="ตัวแทนข้อความ 24"/>
          <p:cNvSpPr>
            <a:spLocks noGrp="1"/>
          </p:cNvSpPr>
          <p:nvPr>
            <p:ph type="body" sz="half" idx="3"/>
          </p:nvPr>
        </p:nvSpPr>
        <p:spPr>
          <a:xfrm>
            <a:off x="14631832" y="4200527"/>
            <a:ext cx="13520559" cy="4030501"/>
          </a:xfrm>
        </p:spPr>
        <p:txBody>
          <a:bodyPr anchor="ctr"/>
          <a:lstStyle>
            <a:lvl1pPr marL="0" indent="0">
              <a:buNone/>
              <a:defRPr sz="72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8000" b="1"/>
            </a:lvl2pPr>
            <a:lvl3pPr>
              <a:buNone/>
              <a:defRPr sz="7200" b="1"/>
            </a:lvl3pPr>
            <a:lvl4pPr>
              <a:buNone/>
              <a:defRPr sz="6400" b="1"/>
            </a:lvl4pPr>
            <a:lvl5pPr>
              <a:buNone/>
              <a:defRPr sz="6400" b="1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886550" y="8291038"/>
            <a:ext cx="13515251" cy="24833107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28" name="ตัวแทนเนื้อหา 27"/>
          <p:cNvSpPr>
            <a:spLocks noGrp="1"/>
          </p:cNvSpPr>
          <p:nvPr>
            <p:ph sz="quarter" idx="4"/>
          </p:nvPr>
        </p:nvSpPr>
        <p:spPr>
          <a:xfrm>
            <a:off x="14643502" y="8291038"/>
            <a:ext cx="13508888" cy="24833107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10" name="ตัวแทน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ABD4-44C0-44E6-8871-AE32A3375946}" type="datetimeFigureOut">
              <a:rPr lang="th-TH" smtClean="0"/>
              <a:t>30/06/65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25923239" y="40805100"/>
            <a:ext cx="2400301" cy="1555394"/>
          </a:xfrm>
        </p:spPr>
        <p:txBody>
          <a:bodyPr/>
          <a:lstStyle/>
          <a:p>
            <a:fld id="{713C493B-0451-43A5-BE05-4CFA67E55AF7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1620203" y="37924743"/>
            <a:ext cx="27183398" cy="15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757" tIns="182878" rIns="365757" bIns="182878" anchor="t" compatLnSpc="1"/>
          <a:lstStyle/>
          <a:p>
            <a:endParaRPr kumimoji="0" lang="en-US" sz="107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ชื่อเรื่อง 29"/>
          <p:cNvSpPr>
            <a:spLocks noGrp="1"/>
          </p:cNvSpPr>
          <p:nvPr>
            <p:ph type="title"/>
          </p:nvPr>
        </p:nvSpPr>
        <p:spPr>
          <a:xfrm>
            <a:off x="950519" y="2880360"/>
            <a:ext cx="27363420" cy="5299862"/>
          </a:xfrm>
        </p:spPr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2" name="ตัวแทนวันที่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ABD4-44C0-44E6-8871-AE32A3375946}" type="datetimeFigureOut">
              <a:rPr lang="th-TH" smtClean="0"/>
              <a:t>30/06/65</a:t>
            </a:fld>
            <a:endParaRPr lang="th-TH"/>
          </a:p>
        </p:txBody>
      </p:sp>
      <p:sp>
        <p:nvSpPr>
          <p:cNvPr id="21" name="ตัวแทนท้ายกระดา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493B-0451-43A5-BE05-4CFA67E55AF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ABD4-44C0-44E6-8871-AE32A3375946}" type="datetimeFigureOut">
              <a:rPr lang="th-TH" smtClean="0"/>
              <a:t>30/06/65</a:t>
            </a:fld>
            <a:endParaRPr lang="th-TH"/>
          </a:p>
        </p:txBody>
      </p:sp>
      <p:sp>
        <p:nvSpPr>
          <p:cNvPr id="24" name="ตัวแทนท้ายกระดา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493B-0451-43A5-BE05-4CFA67E55AF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1620203" y="36849440"/>
            <a:ext cx="27183398" cy="15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757" tIns="182878" rIns="365757" bIns="182878" anchor="t" compatLnSpc="1"/>
          <a:lstStyle/>
          <a:p>
            <a:endParaRPr kumimoji="0" lang="en-US" sz="10700"/>
          </a:p>
        </p:txBody>
      </p:sp>
      <p:sp>
        <p:nvSpPr>
          <p:cNvPr id="12" name="ชื่อเรื่อง 11"/>
          <p:cNvSpPr>
            <a:spLocks noGrp="1"/>
          </p:cNvSpPr>
          <p:nvPr>
            <p:ph type="title"/>
          </p:nvPr>
        </p:nvSpPr>
        <p:spPr>
          <a:xfrm>
            <a:off x="1440181" y="34564320"/>
            <a:ext cx="26643330" cy="3280410"/>
          </a:xfrm>
        </p:spPr>
        <p:txBody>
          <a:bodyPr anchor="ctr"/>
          <a:lstStyle>
            <a:lvl1pPr algn="l">
              <a:buNone/>
              <a:defRPr sz="8000" b="1"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6" name="ตัวแทนข้อความ 25"/>
          <p:cNvSpPr>
            <a:spLocks noGrp="1"/>
          </p:cNvSpPr>
          <p:nvPr>
            <p:ph type="body" idx="2"/>
          </p:nvPr>
        </p:nvSpPr>
        <p:spPr>
          <a:xfrm>
            <a:off x="1440183" y="3840481"/>
            <a:ext cx="9476186" cy="30243780"/>
          </a:xfrm>
        </p:spPr>
        <p:txBody>
          <a:bodyPr/>
          <a:lstStyle>
            <a:lvl1pPr marL="0" indent="0">
              <a:buNone/>
              <a:defRPr sz="5600"/>
            </a:lvl1pPr>
            <a:lvl2pPr>
              <a:buNone/>
              <a:defRPr sz="4800"/>
            </a:lvl2pPr>
            <a:lvl3pPr>
              <a:buNone/>
              <a:defRPr sz="40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sz="half" idx="1"/>
          </p:nvPr>
        </p:nvSpPr>
        <p:spPr>
          <a:xfrm>
            <a:off x="11261408" y="3840481"/>
            <a:ext cx="16822103" cy="30243780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25" name="ตัวแทนวันที่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ABD4-44C0-44E6-8871-AE32A3375946}" type="datetimeFigureOut">
              <a:rPr lang="th-TH" smtClean="0"/>
              <a:t>30/06/65</a:t>
            </a:fld>
            <a:endParaRPr lang="th-TH"/>
          </a:p>
        </p:txBody>
      </p:sp>
      <p:sp>
        <p:nvSpPr>
          <p:cNvPr id="29" name="ตัวแทนท้ายกระดา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493B-0451-43A5-BE05-4CFA67E55AF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ตัวแทนรูปภาพ 12"/>
          <p:cNvSpPr>
            <a:spLocks noGrp="1"/>
          </p:cNvSpPr>
          <p:nvPr>
            <p:ph type="pic" idx="1"/>
          </p:nvPr>
        </p:nvSpPr>
        <p:spPr>
          <a:xfrm>
            <a:off x="11041380" y="3884794"/>
            <a:ext cx="15841980" cy="2304288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12800"/>
            </a:lvl1pPr>
          </a:lstStyle>
          <a:p>
            <a:r>
              <a:rPr kumimoji="0" lang="th-TH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ABD4-44C0-44E6-8871-AE32A3375946}" type="datetimeFigureOut">
              <a:rPr lang="th-TH" smtClean="0"/>
              <a:t>30/06/65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1" name="ตัวแทนหมายเลขภาพนิ่ง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493B-0451-43A5-BE05-4CFA67E55AF7}" type="slidenum">
              <a:rPr lang="th-TH" smtClean="0"/>
              <a:t>‹#›</a:t>
            </a:fld>
            <a:endParaRPr lang="th-TH"/>
          </a:p>
        </p:txBody>
      </p:sp>
      <p:sp>
        <p:nvSpPr>
          <p:cNvPr id="17" name="ชื่อเรื่อง 16"/>
          <p:cNvSpPr>
            <a:spLocks noGrp="1"/>
          </p:cNvSpPr>
          <p:nvPr>
            <p:ph type="title"/>
          </p:nvPr>
        </p:nvSpPr>
        <p:spPr>
          <a:xfrm>
            <a:off x="1200151" y="31460689"/>
            <a:ext cx="18482310" cy="3290414"/>
          </a:xfrm>
        </p:spPr>
        <p:txBody>
          <a:bodyPr anchor="ctr"/>
          <a:lstStyle>
            <a:lvl1pPr algn="l">
              <a:buNone/>
              <a:defRPr sz="8000" b="1"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6" name="ตัวแทนข้อความ 25"/>
          <p:cNvSpPr>
            <a:spLocks noGrp="1"/>
          </p:cNvSpPr>
          <p:nvPr>
            <p:ph type="body" sz="half" idx="2"/>
          </p:nvPr>
        </p:nvSpPr>
        <p:spPr>
          <a:xfrm>
            <a:off x="1200151" y="34859275"/>
            <a:ext cx="18482310" cy="4840605"/>
          </a:xfrm>
        </p:spPr>
        <p:txBody>
          <a:bodyPr lIns="493825" tIns="0"/>
          <a:lstStyle>
            <a:lvl1pPr marL="0" indent="0">
              <a:buNone/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1620203" y="6620661"/>
            <a:ext cx="27183398" cy="15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757" tIns="182878" rIns="365757" bIns="182878" anchor="t" compatLnSpc="1"/>
          <a:lstStyle/>
          <a:p>
            <a:endParaRPr kumimoji="0" lang="en-US" sz="10700"/>
          </a:p>
        </p:txBody>
      </p:sp>
      <p:sp>
        <p:nvSpPr>
          <p:cNvPr id="8" name="ตัวแทนข้อความ 7"/>
          <p:cNvSpPr>
            <a:spLocks noGrp="1"/>
          </p:cNvSpPr>
          <p:nvPr>
            <p:ph type="body" idx="1"/>
          </p:nvPr>
        </p:nvSpPr>
        <p:spPr>
          <a:xfrm>
            <a:off x="960120" y="9791225"/>
            <a:ext cx="27363420" cy="28513567"/>
          </a:xfrm>
          <a:prstGeom prst="rect">
            <a:avLst/>
          </a:prstGeom>
        </p:spPr>
        <p:txBody>
          <a:bodyPr vert="horz" lIns="411521" tIns="205761" rIns="411521" bIns="205761">
            <a:normAutofit/>
          </a:bodyPr>
          <a:lstStyle/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/>
              <a:t>ระดับที่สอง</a:t>
            </a:r>
          </a:p>
          <a:p>
            <a:pPr lvl="2" eaLnBrk="1" latinLnBrk="0" hangingPunct="1"/>
            <a:r>
              <a:rPr kumimoji="0" lang="th-TH"/>
              <a:t>ระดับที่สาม</a:t>
            </a:r>
          </a:p>
          <a:p>
            <a:pPr lvl="3" eaLnBrk="1" latinLnBrk="0" hangingPunct="1"/>
            <a:r>
              <a:rPr kumimoji="0" lang="th-TH"/>
              <a:t>ระดับที่สี่</a:t>
            </a:r>
          </a:p>
          <a:p>
            <a:pPr lvl="4" eaLnBrk="1" latinLnBrk="0" hangingPunct="1"/>
            <a:r>
              <a:rPr kumimoji="0" lang="th-TH"/>
              <a:t>ระดับที่ห้า</a:t>
            </a:r>
            <a:endParaRPr kumimoji="0" lang="en-US"/>
          </a:p>
        </p:txBody>
      </p:sp>
      <p:sp>
        <p:nvSpPr>
          <p:cNvPr id="11" name="ตัวแทนวันที่ 10"/>
          <p:cNvSpPr>
            <a:spLocks noGrp="1"/>
          </p:cNvSpPr>
          <p:nvPr>
            <p:ph type="dt" sz="half" idx="2"/>
          </p:nvPr>
        </p:nvSpPr>
        <p:spPr>
          <a:xfrm>
            <a:off x="20402551" y="480063"/>
            <a:ext cx="7920990" cy="1820228"/>
          </a:xfrm>
          <a:prstGeom prst="rect">
            <a:avLst/>
          </a:prstGeom>
        </p:spPr>
        <p:txBody>
          <a:bodyPr vert="horz" lIns="411521" tIns="205761" rIns="411521" bIns="205761"/>
          <a:lstStyle>
            <a:lvl1pPr algn="l" eaLnBrk="1" latinLnBrk="0" hangingPunct="1">
              <a:defRPr kumimoji="0" sz="48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593ABD4-44C0-44E6-8871-AE32A3375946}" type="datetimeFigureOut">
              <a:rPr lang="th-TH" smtClean="0"/>
              <a:t>30/06/65</a:t>
            </a:fld>
            <a:endParaRPr lang="th-TH"/>
          </a:p>
        </p:txBody>
      </p:sp>
      <p:sp>
        <p:nvSpPr>
          <p:cNvPr id="28" name="ตัวแทนท้ายกระดาษ 27"/>
          <p:cNvSpPr>
            <a:spLocks noGrp="1"/>
          </p:cNvSpPr>
          <p:nvPr>
            <p:ph type="ftr" sz="quarter" idx="3"/>
          </p:nvPr>
        </p:nvSpPr>
        <p:spPr>
          <a:xfrm>
            <a:off x="9841231" y="480063"/>
            <a:ext cx="10561320" cy="1820228"/>
          </a:xfrm>
          <a:prstGeom prst="rect">
            <a:avLst/>
          </a:prstGeom>
        </p:spPr>
        <p:txBody>
          <a:bodyPr vert="horz" lIns="411521" tIns="205761" rIns="411521" bIns="205761"/>
          <a:lstStyle>
            <a:lvl1pPr algn="r" eaLnBrk="1" latinLnBrk="0" hangingPunct="1">
              <a:defRPr kumimoji="0" sz="48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4"/>
          </p:nvPr>
        </p:nvSpPr>
        <p:spPr>
          <a:xfrm>
            <a:off x="25923239" y="40805105"/>
            <a:ext cx="2400301" cy="1540193"/>
          </a:xfrm>
          <a:prstGeom prst="rect">
            <a:avLst/>
          </a:prstGeom>
        </p:spPr>
        <p:txBody>
          <a:bodyPr vert="horz" lIns="411521" tIns="205761" rIns="411521" bIns="205761"/>
          <a:lstStyle>
            <a:lvl1pPr algn="r" eaLnBrk="1" latinLnBrk="0" hangingPunct="1">
              <a:defRPr kumimoji="0" sz="48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3C493B-0451-43A5-BE05-4CFA67E55AF7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ตัวแทนชื่อเรื่อง 9"/>
          <p:cNvSpPr>
            <a:spLocks noGrp="1"/>
          </p:cNvSpPr>
          <p:nvPr>
            <p:ph type="title"/>
          </p:nvPr>
        </p:nvSpPr>
        <p:spPr>
          <a:xfrm>
            <a:off x="960120" y="2880360"/>
            <a:ext cx="27363420" cy="5280660"/>
          </a:xfrm>
          <a:prstGeom prst="rect">
            <a:avLst/>
          </a:prstGeom>
        </p:spPr>
        <p:txBody>
          <a:bodyPr vert="horz" lIns="411521" tIns="205761" rIns="411521" bIns="205761" anchor="ctr">
            <a:normAutofit/>
          </a:bodyPr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1620203" y="6620661"/>
            <a:ext cx="27183398" cy="15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757" tIns="182878" rIns="365757" bIns="182878" anchor="t" compatLnSpc="1"/>
          <a:lstStyle/>
          <a:p>
            <a:endParaRPr kumimoji="0" lang="en-US" sz="10700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1620203" y="6665315"/>
            <a:ext cx="27183398" cy="150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757" tIns="182878" rIns="365757" bIns="182878" anchor="t" compatLnSpc="1"/>
          <a:lstStyle/>
          <a:p>
            <a:endParaRPr kumimoji="0" lang="en-US" sz="107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144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1371600" indent="-1371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12800" kern="1200">
          <a:solidFill>
            <a:schemeClr val="tx2"/>
          </a:solidFill>
          <a:latin typeface="+mn-lt"/>
          <a:ea typeface="+mn-ea"/>
          <a:cs typeface="+mn-cs"/>
        </a:defRPr>
      </a:lvl1pPr>
      <a:lvl2pPr marL="2971800" indent="-11430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11200" kern="1200">
          <a:solidFill>
            <a:schemeClr val="tx2"/>
          </a:solidFill>
          <a:latin typeface="+mn-lt"/>
          <a:ea typeface="+mn-ea"/>
          <a:cs typeface="+mn-cs"/>
        </a:defRPr>
      </a:lvl2pPr>
      <a:lvl3pPr marL="4572000" indent="-9144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9600" kern="1200">
          <a:solidFill>
            <a:schemeClr val="tx2"/>
          </a:solidFill>
          <a:latin typeface="+mn-lt"/>
          <a:ea typeface="+mn-ea"/>
          <a:cs typeface="+mn-cs"/>
        </a:defRPr>
      </a:lvl3pPr>
      <a:lvl4pPr marL="6400800" indent="-9144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8000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0" indent="-9144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7200" kern="1200">
          <a:solidFill>
            <a:schemeClr val="tx2"/>
          </a:solidFill>
          <a:latin typeface="+mn-lt"/>
          <a:ea typeface="+mn-ea"/>
          <a:cs typeface="+mn-cs"/>
        </a:defRPr>
      </a:lvl5pPr>
      <a:lvl6pPr marL="10058400" indent="-9144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7200" kern="1200">
          <a:solidFill>
            <a:schemeClr val="tx2"/>
          </a:solidFill>
          <a:latin typeface="+mn-lt"/>
          <a:ea typeface="+mn-ea"/>
          <a:cs typeface="+mn-cs"/>
        </a:defRPr>
      </a:lvl6pPr>
      <a:lvl7pPr marL="11887200" indent="-9144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6400" kern="1200">
          <a:solidFill>
            <a:schemeClr val="tx2"/>
          </a:solidFill>
          <a:latin typeface="+mn-lt"/>
          <a:ea typeface="+mn-ea"/>
          <a:cs typeface="+mn-cs"/>
        </a:defRPr>
      </a:lvl7pPr>
      <a:lvl8pPr marL="13715999" indent="-9144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6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15544800" indent="-9144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56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73151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D:\ของเล่นสำหรับ ICON\ลายน้ำ\free-vector-dynamic-lines-of-the-vector_006872_abs_line2 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9689" y="29956549"/>
            <a:ext cx="30380146" cy="1476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179" y="9793388"/>
            <a:ext cx="28215760" cy="1169561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th-TH" sz="7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ระบบฐานข้อมูลการลา : กรณีศึกษา มหาวิทยาลัยราชภัฏสงขลา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84278" y="11312804"/>
            <a:ext cx="10330090" cy="784840"/>
          </a:xfrm>
          <a:prstGeom prst="rect">
            <a:avLst/>
          </a:prstGeom>
          <a:noFill/>
        </p:spPr>
        <p:txBody>
          <a:bodyPr wrap="none" lIns="91449" tIns="45725" rIns="91449" bIns="45725" rtlCol="0">
            <a:spAutoFit/>
          </a:bodyPr>
          <a:lstStyle/>
          <a:p>
            <a:r>
              <a:rPr lang="th-TH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ธนภัทร  เจิมขวัญ</a:t>
            </a:r>
            <a:r>
              <a:rPr lang="th-TH" sz="45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1*</a:t>
            </a:r>
            <a:r>
              <a:rPr lang="th-TH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จารุ</a:t>
            </a:r>
            <a:r>
              <a:rPr lang="th-TH" sz="4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วรรณ</a:t>
            </a:r>
            <a:r>
              <a:rPr lang="th-TH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เพชรรักษ์</a:t>
            </a:r>
            <a:r>
              <a:rPr lang="th-TH" sz="45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และสรายุทธ  กูลเกื้อ</a:t>
            </a:r>
            <a:r>
              <a:rPr lang="th-TH" sz="45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endParaRPr lang="th-TH" sz="45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5216" y="11998331"/>
            <a:ext cx="10177804" cy="1323449"/>
          </a:xfrm>
          <a:prstGeom prst="rect">
            <a:avLst/>
          </a:prstGeom>
          <a:noFill/>
        </p:spPr>
        <p:txBody>
          <a:bodyPr wrap="none" lIns="91449" tIns="45725" rIns="91449" bIns="45725" rtlCol="0">
            <a:spAutoFit/>
          </a:bodyPr>
          <a:lstStyle/>
          <a:p>
            <a:pPr algn="ctr"/>
            <a:r>
              <a:rPr lang="en-US" sz="4000" b="1" baseline="3000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1-2</a:t>
            </a:r>
            <a:r>
              <a:rPr lang="th-TH" sz="4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สถาบันวิจัยและพัฒนา มหาวิทยาลัยราช</a:t>
            </a:r>
            <a:r>
              <a:rPr lang="th-TH" sz="4000" b="1" dirty="0" err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ภัฏ</a:t>
            </a:r>
            <a:r>
              <a:rPr lang="th-TH" sz="4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สงขลา</a:t>
            </a:r>
          </a:p>
          <a:p>
            <a:pPr algn="ctr"/>
            <a:r>
              <a:rPr lang="th-TH" sz="4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baseline="3000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4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สำนัก</a:t>
            </a:r>
            <a:r>
              <a:rPr lang="th-TH" sz="4000" b="1" dirty="0" err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วิทยบริ</a:t>
            </a:r>
            <a:r>
              <a:rPr lang="th-TH" sz="4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การและเทคโนโลยีสาสรนเทศ มหาวิทยาลัยราชภัฏสงขลา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299609" y="13991595"/>
            <a:ext cx="28132376" cy="3002593"/>
          </a:xfrm>
          <a:prstGeom prst="roundRect">
            <a:avLst/>
          </a:prstGeom>
          <a:solidFill>
            <a:schemeClr val="lt1">
              <a:alpha val="4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9" tIns="45725" rIns="91449" bIns="45725" rtlCol="0" anchor="t"/>
          <a:lstStyle/>
          <a:p>
            <a:pPr indent="1078021" algn="thaiDist"/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การวิจัยนี้ มีวัตถุประสงค์เพื่อวิเคราะห์ ออกแบบ และพัฒนาระบบฐานข้อมูลการลา กรณีศึกษา มหาวิทยาลัยราชภัฏสงขลา ระบบที่พัฒนาขึ้นสามารถช่วยให้ผู้ใช้งาน สามารถดำเนินงานทรัพยากรบุคคลในส่วนของการลาได้ผ่านระบบ รูปแบบที่ใช้การพัฒนา คือ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ADDIE Model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มี 5 ขั้นตอน ได้แก่ การวิเคราะห์ การออกแบบ การพัฒนา การทดลองใช้ และการประเมินผล เครื่องมือที่ใช้ในการพัฒนาได้แก่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Bootstrap Framework,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โปรแกรมภาษา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PHP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และระบบจัดการฐานข้อมูล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MySQL</a:t>
            </a:r>
          </a:p>
          <a:p>
            <a:pPr indent="1078021" algn="thaiDist"/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ในขั้นตอนการประเมินผลระบบที่พัฒนา มีการประเมิน 2 ครั้ง ครั้งที่ 1 ประเมินประสิทธิภาพของระบบโดยผู้เชี่ยวชาญ </a:t>
            </a:r>
            <a:r>
              <a:rPr lang="th-TH" sz="3200" dirty="0" err="1">
                <a:latin typeface="TH SarabunPSK" pitchFamily="34" charset="-34"/>
                <a:cs typeface="TH SarabunPSK" pitchFamily="34" charset="-34"/>
              </a:rPr>
              <a:t>จํานวน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3 ท่าน และครั้งที่ 2 ประเมินความพึงพอใจของผู้ใช้งาน </a:t>
            </a:r>
            <a:r>
              <a:rPr lang="th-TH" sz="3200" dirty="0" err="1">
                <a:latin typeface="TH SarabunPSK" pitchFamily="34" charset="-34"/>
                <a:cs typeface="TH SarabunPSK" pitchFamily="34" charset="-34"/>
              </a:rPr>
              <a:t>จํานวน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10 ท่าน ผลการประเมินแสดงให้เห็นว่า ระบบที่พัฒนาขึ้นมี ประสิทธิภาพอยู่ในระดับดีมาก (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AVG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=4.40) จากการประเมินโดยผู้เชี่ยวชาญ และความพึงพอใจของผู้ใช้งานอยู่ในระดับดี (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AVG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=4.22) จากการประเมินจึงสรุปได้ว่า ระบบที่พัฒนาขึ้น สามารถ</a:t>
            </a:r>
            <a:r>
              <a:rPr lang="th-TH" sz="3200" dirty="0" err="1">
                <a:latin typeface="TH SarabunPSK" pitchFamily="34" charset="-34"/>
                <a:cs typeface="TH SarabunPSK" pitchFamily="34" charset="-34"/>
              </a:rPr>
              <a:t>นําไปใช้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ในการเพิ่มประสิทธิภาพของการบริหารงานทรัพยากรบุคคลในส่วนของการลาได้</a:t>
            </a:r>
          </a:p>
          <a:p>
            <a:pPr algn="thaiDist"/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89716" y="13177764"/>
            <a:ext cx="2158201" cy="1049955"/>
          </a:xfrm>
          <a:prstGeom prst="rect">
            <a:avLst/>
          </a:prstGeom>
          <a:noFill/>
        </p:spPr>
        <p:txBody>
          <a:bodyPr wrap="none" lIns="91449" tIns="45725" rIns="91449" bIns="45725" rtlCol="0">
            <a:spAutoFit/>
          </a:bodyPr>
          <a:lstStyle/>
          <a:p>
            <a:r>
              <a:rPr lang="th-TH" sz="6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บทคัดย่อ</a:t>
            </a: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216224" y="17984338"/>
            <a:ext cx="13814160" cy="10353666"/>
          </a:xfrm>
          <a:prstGeom prst="roundRect">
            <a:avLst/>
          </a:prstGeom>
          <a:solidFill>
            <a:schemeClr val="lt1">
              <a:alpha val="4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9" tIns="45725" rIns="91449" bIns="45725" rtlCol="0" anchor="ctr"/>
          <a:lstStyle/>
          <a:p>
            <a:pPr indent="952500" algn="thaiDist"/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การบริหารจัดการทรัพยากรบุคคล เป็นงานที่มีความสำคัญต่อทุก ๆ องค์กร ซึ่งมีหน้าที่หลักในการควบคุมการมาปฏิบัติงาน, การลา, การไปราชการ และการฝึกอบรม ฯลฯ และจะต้องจัดทำรายงานสรุปการมาปฏิบัติงานและการลาต่าง ๆ รายสัปดาห์, รายรอบประเมิน และรายปีงบประมาณ เพื่อนำไปสู่การประเมินภาระงานของพนักงานในองค์กรต่อไป (วิลาวรรณ รพีพิศาล, 2554)</a:t>
            </a:r>
          </a:p>
          <a:p>
            <a:pPr indent="952500" algn="thaiDist"/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งานการเจ้าหน้าที่ เป็นหน่วยงานภายในกองกลาง สำนักงานอธิการบดี มหาวิทยาลัยราชภัฏสงขลา มีหน้าที่ในการบริการและบริหารทรัพยากรบุคคล เพื่อให้เป็นไปตามกฎหมาย กฎ ข้อบังคับ ระเบียบต่าง ๆ ของทางราชการ นับตั้งแต่การสรรหาบุคคล การบรรจุและแต่งตั้ง การกำหนดตำแหน่ง การเลื่อนขั้นเงินเดือน การโอน การย้าย การพัฒนาและฝึกอบรม ดูงาน การรักษาวินัย สวัสดิการ การลาออกจากราชการ ระบบการจัดเก็บและส่งเอกสารโดยระบบเครือข่าย การจัดเก็บประวัติ ข้อมูลบุคลากร ข้อมูลทางวินัย และการขอพระราชทานเครื่องราชอิสริยาภรณ์ ตลอดจนมีหน้าที่จัดทำแผนพัฒนากำลังคนและแผนพัฒนาบุคลากรของมหาวิทยาลัย (งานการเจ้าหน้าที่ มหาวิทยาลัยราชภัฏสงขลา, 2562)</a:t>
            </a:r>
          </a:p>
          <a:p>
            <a:pPr indent="952500" algn="thaiDist"/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แต่การบริหารทรัพยากรบุคคลในส่วนของกระบวนการลา และการลงชื่อมาปฏิบัติงาน พบว่ายังอยู่ในรูปของเอกสาร มีการจัดเก็บเป็นแฟ้มข้อมูลในโปรแกรมสำเร็จรูปไมโครซอฟต์เอ</a:t>
            </a:r>
            <a:r>
              <a:rPr lang="th-TH" sz="3200" dirty="0" err="1">
                <a:latin typeface="TH SarabunPSK" pitchFamily="34" charset="-34"/>
                <a:cs typeface="TH SarabunPSK" pitchFamily="34" charset="-34"/>
              </a:rPr>
              <a:t>็กเซล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Microsoft Excel)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และไมโครซอฟต์</a:t>
            </a:r>
            <a:r>
              <a:rPr lang="th-TH" sz="3200" dirty="0" err="1">
                <a:latin typeface="TH SarabunPSK" pitchFamily="34" charset="-34"/>
                <a:cs typeface="TH SarabunPSK" pitchFamily="34" charset="-34"/>
              </a:rPr>
              <a:t>เวิร์ด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Microsoft Word)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ทำให้ยากต่อการจัดเก็บ การสืบค้น รวมถึงการจัดทำรายงานเสนอต่อผู้บริหาร ซึ่งจากกระบวนการดังกล่าวทำให้เกิดปัญหาต่าง ๆ </a:t>
            </a:r>
          </a:p>
          <a:p>
            <a:pPr indent="952500" algn="thaiDist"/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จากปัญหาดังกล่าวข้างต้น ผู้วิจัยจึงขอเสนอและพัฒนาระบบฐานข้อมูลการลา กรณีศึกษามหาวิทยาลัยราชภัฏสงขลา ในรูปแบบของ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Responsive Web Application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โดยใช้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Bootstrap Framework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ภาษา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PHP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และระบบจัดการฐานข้อมูล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MySQL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โดยมุ่งหวังว่าระบบนี้จะช่วยสนับสนุนการบริหารจัดการงานทรัพยากรบุคคลในส่วนของกระบวนการลาให้เป็นไปอย่างมีประสิทธิภาพ บุคลากรทุกคนสามารถทำการลา ดูสถิติการลา ข้อมูลการมาปฏิบัติงาน ของตนเองได้ ผู้บริหารสามารถที่จะดูรายงานสรุปต่าง ๆ ได้อย่างสะดวกและรวดเร็วขึ้น รองรับการทำงานแบบทันสถานการณ์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JITJIN (Just In Time and Just In Need)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3448" y="17072753"/>
            <a:ext cx="1504104" cy="1049955"/>
          </a:xfrm>
          <a:prstGeom prst="rect">
            <a:avLst/>
          </a:prstGeom>
          <a:noFill/>
        </p:spPr>
        <p:txBody>
          <a:bodyPr wrap="none" lIns="91449" tIns="45725" rIns="91449" bIns="45725" rtlCol="0">
            <a:spAutoFit/>
          </a:bodyPr>
          <a:lstStyle/>
          <a:p>
            <a:r>
              <a:rPr lang="th-TH" sz="6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บทนำ</a:t>
            </a:r>
          </a:p>
        </p:txBody>
      </p:sp>
      <p:sp>
        <p:nvSpPr>
          <p:cNvPr id="33" name="สี่เหลี่ยมผืนผ้ามุมมน 32"/>
          <p:cNvSpPr/>
          <p:nvPr/>
        </p:nvSpPr>
        <p:spPr>
          <a:xfrm>
            <a:off x="267605" y="32205517"/>
            <a:ext cx="13814160" cy="4721040"/>
          </a:xfrm>
          <a:prstGeom prst="roundRect">
            <a:avLst/>
          </a:prstGeom>
          <a:solidFill>
            <a:schemeClr val="lt1">
              <a:alpha val="4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9" tIns="45725" rIns="91449" bIns="45725" rtlCol="0" anchor="t"/>
          <a:lstStyle/>
          <a:p>
            <a:pPr indent="952500" algn="thaiDist"/>
            <a:r>
              <a:rPr lang="th-TH" sz="3300" dirty="0">
                <a:latin typeface="TH SarabunPSK" pitchFamily="34" charset="-34"/>
                <a:cs typeface="TH SarabunPSK" pitchFamily="34" charset="-34"/>
              </a:rPr>
              <a:t>งานวิจัย ระบบฐานข้อมูลการลา : กรณีศึกษา มหาวิทยาลัยราชภัฏสงขลา  โดยภาพรวมเป็นงานวิจัยเชิงพัฒนา (</a:t>
            </a:r>
            <a:r>
              <a:rPr lang="en-US" sz="3300" dirty="0">
                <a:latin typeface="TH SarabunPSK" pitchFamily="34" charset="-34"/>
                <a:cs typeface="TH SarabunPSK" pitchFamily="34" charset="-34"/>
              </a:rPr>
              <a:t>Research &amp; Development) </a:t>
            </a:r>
            <a:r>
              <a:rPr lang="th-TH" sz="3300" dirty="0">
                <a:latin typeface="TH SarabunPSK" pitchFamily="34" charset="-34"/>
                <a:cs typeface="TH SarabunPSK" pitchFamily="34" charset="-34"/>
              </a:rPr>
              <a:t>ขั้นตอนและวิธีการดำเนินงานของการพัฒนาระบบ ใช้ตัวแบบ </a:t>
            </a:r>
            <a:r>
              <a:rPr lang="en-US" sz="3300" dirty="0">
                <a:latin typeface="TH SarabunPSK" pitchFamily="34" charset="-34"/>
                <a:cs typeface="TH SarabunPSK" pitchFamily="34" charset="-34"/>
              </a:rPr>
              <a:t>ADDIE Model </a:t>
            </a:r>
            <a:r>
              <a:rPr lang="th-TH" sz="3300" dirty="0">
                <a:latin typeface="TH SarabunPSK" pitchFamily="34" charset="-34"/>
                <a:cs typeface="TH SarabunPSK" pitchFamily="34" charset="-34"/>
              </a:rPr>
              <a:t>ซึ่งมีขั้นตอนสำคัญ 5 ขั้น ดังนี้ (มนต์ชัย เทียนทอง, 2548)</a:t>
            </a:r>
          </a:p>
          <a:p>
            <a:pPr marL="660400" indent="-660400" algn="thaiDist">
              <a:buAutoNum type="arabicPeriod"/>
            </a:pPr>
            <a:r>
              <a:rPr lang="th-TH" sz="3300" dirty="0">
                <a:latin typeface="TH SarabunPSK" pitchFamily="34" charset="-34"/>
                <a:cs typeface="TH SarabunPSK" pitchFamily="34" charset="-34"/>
              </a:rPr>
              <a:t>ขั้นตอนการวิเคราะห์ (</a:t>
            </a:r>
            <a:r>
              <a:rPr lang="en-US" sz="3300" dirty="0">
                <a:latin typeface="TH SarabunPSK" pitchFamily="34" charset="-34"/>
                <a:cs typeface="TH SarabunPSK" pitchFamily="34" charset="-34"/>
              </a:rPr>
              <a:t>A: Analysis)</a:t>
            </a:r>
            <a:endParaRPr lang="th-TH" sz="3300" dirty="0">
              <a:latin typeface="TH SarabunPSK" pitchFamily="34" charset="-34"/>
              <a:cs typeface="TH SarabunPSK" pitchFamily="34" charset="-34"/>
            </a:endParaRPr>
          </a:p>
          <a:p>
            <a:pPr marL="660400" indent="-660400" algn="thaiDist">
              <a:buAutoNum type="arabicPeriod"/>
            </a:pPr>
            <a:r>
              <a:rPr lang="th-TH" sz="3300" dirty="0">
                <a:latin typeface="TH SarabunPSK" pitchFamily="34" charset="-34"/>
                <a:cs typeface="TH SarabunPSK" pitchFamily="34" charset="-34"/>
              </a:rPr>
              <a:t>ขั้นตอนการออกแบบ (</a:t>
            </a:r>
            <a:r>
              <a:rPr lang="en-US" sz="3300" dirty="0">
                <a:latin typeface="TH SarabunPSK" pitchFamily="34" charset="-34"/>
                <a:cs typeface="TH SarabunPSK" pitchFamily="34" charset="-34"/>
              </a:rPr>
              <a:t>D: Design)</a:t>
            </a:r>
          </a:p>
          <a:p>
            <a:pPr marL="660400" indent="-660400" algn="thaiDist">
              <a:buAutoNum type="arabicPeriod"/>
            </a:pPr>
            <a:r>
              <a:rPr lang="th-TH" sz="3300" dirty="0">
                <a:latin typeface="TH SarabunPSK" pitchFamily="34" charset="-34"/>
                <a:cs typeface="TH SarabunPSK" pitchFamily="34" charset="-34"/>
              </a:rPr>
              <a:t>ขั้นตอนการพัฒนา (</a:t>
            </a:r>
            <a:r>
              <a:rPr lang="en-US" sz="3300" dirty="0">
                <a:latin typeface="TH SarabunPSK" pitchFamily="34" charset="-34"/>
                <a:cs typeface="TH SarabunPSK" pitchFamily="34" charset="-34"/>
              </a:rPr>
              <a:t>D:Development)</a:t>
            </a:r>
          </a:p>
          <a:p>
            <a:pPr marL="660400" indent="-660400" algn="thaiDist">
              <a:buAutoNum type="arabicPeriod"/>
            </a:pPr>
            <a:r>
              <a:rPr lang="th-TH" sz="3300" dirty="0">
                <a:latin typeface="TH SarabunPSK" pitchFamily="34" charset="-34"/>
                <a:cs typeface="TH SarabunPSK" pitchFamily="34" charset="-34"/>
              </a:rPr>
              <a:t>ขั้นตอนการนำไปใช้งาน (</a:t>
            </a:r>
            <a:r>
              <a:rPr lang="en-US" sz="3300" dirty="0">
                <a:latin typeface="TH SarabunPSK" pitchFamily="34" charset="-34"/>
                <a:cs typeface="TH SarabunPSK" pitchFamily="34" charset="-34"/>
              </a:rPr>
              <a:t>I:Implement)</a:t>
            </a:r>
          </a:p>
          <a:p>
            <a:pPr marL="660400" indent="-660400" algn="thaiDist">
              <a:buAutoNum type="arabicPeriod"/>
            </a:pPr>
            <a:r>
              <a:rPr lang="th-TH" sz="3300" dirty="0">
                <a:latin typeface="TH SarabunPSK" pitchFamily="34" charset="-34"/>
                <a:cs typeface="TH SarabunPSK" pitchFamily="34" charset="-34"/>
              </a:rPr>
              <a:t>ขั้นตอนการประเมินผล (</a:t>
            </a:r>
            <a:r>
              <a:rPr lang="en-US" sz="3300" dirty="0">
                <a:latin typeface="TH SarabunPSK" pitchFamily="34" charset="-34"/>
                <a:cs typeface="TH SarabunPSK" pitchFamily="34" charset="-34"/>
              </a:rPr>
              <a:t>E:Evaluation)</a:t>
            </a:r>
            <a:endParaRPr lang="th-TH" sz="33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7224" y="31396868"/>
            <a:ext cx="3989032" cy="1049955"/>
          </a:xfrm>
          <a:prstGeom prst="rect">
            <a:avLst/>
          </a:prstGeom>
          <a:noFill/>
        </p:spPr>
        <p:txBody>
          <a:bodyPr wrap="none" lIns="91449" tIns="45725" rIns="91449" bIns="45725" rtlCol="0">
            <a:spAutoFit/>
          </a:bodyPr>
          <a:lstStyle/>
          <a:p>
            <a:r>
              <a:rPr lang="th-TH" sz="6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วิธีดำเนินการวิจัย</a:t>
            </a:r>
          </a:p>
        </p:txBody>
      </p:sp>
      <p:sp>
        <p:nvSpPr>
          <p:cNvPr id="35" name="สี่เหลี่ยมผืนผ้ามุมมน 34"/>
          <p:cNvSpPr/>
          <p:nvPr/>
        </p:nvSpPr>
        <p:spPr>
          <a:xfrm>
            <a:off x="267605" y="37966156"/>
            <a:ext cx="13814160" cy="4419372"/>
          </a:xfrm>
          <a:prstGeom prst="roundRect">
            <a:avLst/>
          </a:prstGeom>
          <a:solidFill>
            <a:schemeClr val="lt1">
              <a:alpha val="4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9" tIns="45725" rIns="91449" bIns="45725" rtlCol="0" anchor="t"/>
          <a:lstStyle/>
          <a:p>
            <a:pPr indent="952500" algn="thaiDist"/>
            <a:r>
              <a:rPr lang="th-TH" sz="3400" dirty="0">
                <a:latin typeface="TH SarabunPSK" pitchFamily="34" charset="-34"/>
                <a:cs typeface="TH SarabunPSK" pitchFamily="34" charset="-34"/>
              </a:rPr>
              <a:t>1. มีระบบสารสนเทศเพื่อบริหารจัดการงานทรัพยากรบุคคลในส่วนของการลา ที่สามารถใช้งานได้ผ่านระบบเครือข่ายอินเตอร์เน็ตแบบ </a:t>
            </a:r>
            <a:r>
              <a:rPr lang="en-US" sz="3400" dirty="0">
                <a:latin typeface="TH SarabunPSK" pitchFamily="34" charset="-34"/>
                <a:cs typeface="TH SarabunPSK" pitchFamily="34" charset="-34"/>
              </a:rPr>
              <a:t>Real Time </a:t>
            </a:r>
            <a:r>
              <a:rPr lang="th-TH" sz="3400" dirty="0">
                <a:latin typeface="TH SarabunPSK" pitchFamily="34" charset="-34"/>
                <a:cs typeface="TH SarabunPSK" pitchFamily="34" charset="-34"/>
              </a:rPr>
              <a:t>ตามสิทธิ์การเข้าถึง (ผู้ดูแลระบบ, เจ้าหน้าที่ฝ่ายบุคคล, บุคลากร และผู้บริหาร) ตามที่อยู่ </a:t>
            </a:r>
            <a:r>
              <a:rPr lang="en-US" sz="3400" dirty="0">
                <a:latin typeface="TH SarabunPSK" pitchFamily="34" charset="-34"/>
                <a:cs typeface="TH SarabunPSK" pitchFamily="34" charset="-34"/>
              </a:rPr>
              <a:t>http://hrmis.skru.ac.th/leave_service/HRMIS</a:t>
            </a:r>
          </a:p>
          <a:p>
            <a:pPr indent="952500" algn="thaiDist"/>
            <a:r>
              <a:rPr lang="en-US" sz="3400" dirty="0">
                <a:latin typeface="TH SarabunPSK" pitchFamily="34" charset="-34"/>
                <a:cs typeface="TH SarabunPSK" pitchFamily="34" charset="-34"/>
              </a:rPr>
              <a:t> 2. </a:t>
            </a:r>
            <a:r>
              <a:rPr lang="th-TH" sz="3400" dirty="0">
                <a:latin typeface="TH SarabunPSK" pitchFamily="34" charset="-34"/>
                <a:cs typeface="TH SarabunPSK" pitchFamily="34" charset="-34"/>
              </a:rPr>
              <a:t>มีการใช้งานระบบสารสนเทศที่ได้พัฒนาขึ้นแบบออนไลน์ </a:t>
            </a:r>
          </a:p>
          <a:p>
            <a:pPr indent="952500" algn="thaiDist"/>
            <a:r>
              <a:rPr lang="th-TH" sz="3400" dirty="0">
                <a:latin typeface="TH SarabunPSK" pitchFamily="34" charset="-34"/>
                <a:cs typeface="TH SarabunPSK" pitchFamily="34" charset="-34"/>
              </a:rPr>
              <a:t> 3. คุณภาพของระบบ จากแบบประเมินคุณภาพของระบบ มีการประเมิน 2 ครั้ง ครั้งแรก ประเมินประสิทธิภาพของระบบโดยผู้เชี่ยวชาญ </a:t>
            </a:r>
            <a:r>
              <a:rPr lang="th-TH" sz="3400" dirty="0" err="1">
                <a:latin typeface="TH SarabunPSK" pitchFamily="34" charset="-34"/>
                <a:cs typeface="TH SarabunPSK" pitchFamily="34" charset="-34"/>
              </a:rPr>
              <a:t>จํานวน</a:t>
            </a:r>
            <a:r>
              <a:rPr lang="th-TH" sz="3400" dirty="0">
                <a:latin typeface="TH SarabunPSK" pitchFamily="34" charset="-34"/>
                <a:cs typeface="TH SarabunPSK" pitchFamily="34" charset="-34"/>
              </a:rPr>
              <a:t> 3 ท่าน และครั้งที่ 2 ประเมินความพึงพอใจของผู้ใช้งาน </a:t>
            </a:r>
            <a:r>
              <a:rPr lang="th-TH" sz="3400" dirty="0" err="1">
                <a:latin typeface="TH SarabunPSK" pitchFamily="34" charset="-34"/>
                <a:cs typeface="TH SarabunPSK" pitchFamily="34" charset="-34"/>
              </a:rPr>
              <a:t>จํานวน</a:t>
            </a:r>
            <a:r>
              <a:rPr lang="th-TH" sz="3400" dirty="0">
                <a:latin typeface="TH SarabunPSK" pitchFamily="34" charset="-34"/>
                <a:cs typeface="TH SarabunPSK" pitchFamily="34" charset="-34"/>
              </a:rPr>
              <a:t> 10 ท่าน</a:t>
            </a:r>
          </a:p>
          <a:p>
            <a:pPr indent="952500" algn="thaiDist"/>
            <a:endParaRPr lang="th-TH" sz="3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7224" y="37157508"/>
            <a:ext cx="2599074" cy="1049955"/>
          </a:xfrm>
          <a:prstGeom prst="rect">
            <a:avLst/>
          </a:prstGeom>
          <a:noFill/>
        </p:spPr>
        <p:txBody>
          <a:bodyPr wrap="none" lIns="91449" tIns="45725" rIns="91449" bIns="45725" rtlCol="0">
            <a:spAutoFit/>
          </a:bodyPr>
          <a:lstStyle/>
          <a:p>
            <a:r>
              <a:rPr lang="th-TH" sz="6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ผลการวิจัย</a:t>
            </a:r>
          </a:p>
        </p:txBody>
      </p:sp>
      <p:sp>
        <p:nvSpPr>
          <p:cNvPr id="37" name="สี่เหลี่ยมผืนผ้ามุมมน 36"/>
          <p:cNvSpPr/>
          <p:nvPr/>
        </p:nvSpPr>
        <p:spPr>
          <a:xfrm>
            <a:off x="14657828" y="18153534"/>
            <a:ext cx="13814160" cy="3737230"/>
          </a:xfrm>
          <a:prstGeom prst="roundRect">
            <a:avLst/>
          </a:prstGeom>
          <a:solidFill>
            <a:schemeClr val="lt1">
              <a:alpha val="4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9" tIns="45725" rIns="91449" bIns="45725" rtlCol="0" anchor="t"/>
          <a:lstStyle/>
          <a:p>
            <a:pPr indent="952500" algn="thaiDist"/>
            <a:r>
              <a:rPr lang="th-TH" sz="3400" dirty="0">
                <a:latin typeface="TH SarabunPSK" pitchFamily="34" charset="-34"/>
                <a:cs typeface="TH SarabunPSK" pitchFamily="34" charset="-34"/>
              </a:rPr>
              <a:t>ภายหลังจากการนำระบบสารสนเทศที่พัฒนา ไปสอบถามความคิดเห็นของผู้เชี่ยวชาญ พบว่า โดยภาพรวมมีความเหมาะสมอยู่ในระดับดีมาก ( </a:t>
            </a:r>
            <a:r>
              <a:rPr lang="en-US" sz="3400" dirty="0">
                <a:latin typeface="TH SarabunPSK" pitchFamily="34" charset="-34"/>
                <a:cs typeface="TH SarabunPSK" pitchFamily="34" charset="-34"/>
              </a:rPr>
              <a:t>AVG</a:t>
            </a:r>
            <a:r>
              <a:rPr lang="th-TH" sz="3400" dirty="0">
                <a:latin typeface="TH SarabunPSK" pitchFamily="34" charset="-34"/>
                <a:cs typeface="TH SarabunPSK" pitchFamily="34" charset="-34"/>
              </a:rPr>
              <a:t>=4.40) ผู้วิจัยได้สอบถามความพึงพอใจในการใช้งานจากผู้ใช้ระบบ พบว่า โดยรวมมีความพึงพอใจอยู่ในระดับดี ( </a:t>
            </a:r>
            <a:r>
              <a:rPr lang="en-US" sz="3400" dirty="0">
                <a:latin typeface="TH SarabunPSK" pitchFamily="34" charset="-34"/>
                <a:cs typeface="TH SarabunPSK" pitchFamily="34" charset="-34"/>
              </a:rPr>
              <a:t>AVG</a:t>
            </a:r>
            <a:r>
              <a:rPr lang="th-TH" sz="3400" dirty="0">
                <a:latin typeface="TH SarabunPSK" pitchFamily="34" charset="-34"/>
                <a:cs typeface="TH SarabunPSK" pitchFamily="34" charset="-34"/>
              </a:rPr>
              <a:t>=4.22) อาจเนื่องมาจากผู้วิจัยได้ศึกษาความต้องการของผู้ใช้ระบบ ศึกษาค้นคว้า เก็บรวบรวมข้อมูล ทั้งจากเอกสาร แบบฟอร์ม งานวิจัยที่เกี่ยวข้อง และวิเคราะห์ถึงข้อดี ข้อเสีย ของระบบสารสนเทศด้านการบริหารงานทรัพยากรบุคคลของหน่วยงานอื่น ๆ เพื่อนำมาประกอบการออกแบบและพัฒนาระบบฐานข้อมูลการลา : กรณีศึกษา มหาวิทยาลัยราชภัฏสงขลา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887447" y="17241950"/>
            <a:ext cx="7610615" cy="1049955"/>
          </a:xfrm>
          <a:prstGeom prst="rect">
            <a:avLst/>
          </a:prstGeom>
          <a:noFill/>
        </p:spPr>
        <p:txBody>
          <a:bodyPr wrap="none" lIns="91449" tIns="45725" rIns="91449" bIns="45725" rtlCol="0">
            <a:spAutoFit/>
          </a:bodyPr>
          <a:lstStyle/>
          <a:p>
            <a:r>
              <a:rPr lang="th-TH" sz="6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สรุป อภิปรายผล และข้อเสนอแนะ</a:t>
            </a:r>
          </a:p>
        </p:txBody>
      </p:sp>
      <p:sp>
        <p:nvSpPr>
          <p:cNvPr id="39" name="สี่เหลี่ยมผืนผ้ามุมมน 38"/>
          <p:cNvSpPr/>
          <p:nvPr/>
        </p:nvSpPr>
        <p:spPr>
          <a:xfrm>
            <a:off x="14733211" y="36781957"/>
            <a:ext cx="13814160" cy="2968759"/>
          </a:xfrm>
          <a:prstGeom prst="roundRect">
            <a:avLst/>
          </a:prstGeom>
          <a:solidFill>
            <a:schemeClr val="lt1">
              <a:alpha val="4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9" tIns="45725" rIns="91449" bIns="45725" rtlCol="0" anchor="t"/>
          <a:lstStyle/>
          <a:p>
            <a:endParaRPr lang="th-TH" sz="32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dirty="0" err="1">
                <a:latin typeface="TH SarabunPSK" pitchFamily="34" charset="-34"/>
                <a:cs typeface="TH SarabunPSK" pitchFamily="34" charset="-34"/>
              </a:rPr>
              <a:t>มนต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ชัย เทียนทอง. (2548).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สถิติและวิธีการวิจัยทางเทคโนโลยีสารสนเทศ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. กรุงเทพมหานคร : รวยบุญการพิมพ์</a:t>
            </a:r>
            <a:r>
              <a:rPr lang="th-TH" sz="3200" dirty="0" err="1">
                <a:latin typeface="TH SarabunPSK" pitchFamily="34" charset="-34"/>
                <a:cs typeface="TH SarabunPSK" pitchFamily="34" charset="-34"/>
              </a:rPr>
              <a:t>จํากัด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.</a:t>
            </a:r>
          </a:p>
          <a:p>
            <a:endParaRPr lang="en-US" sz="32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งานการเจ้าหน้าที่ มหาวิทยาลัยราชภัฏสงขลา. (27 ธันวาคม 2562).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เว็บไซต์งานการเจ้าหน้าที่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. สืบค้นจาก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3200" dirty="0">
                <a:latin typeface="TH SarabunPSK" pitchFamily="34" charset="-34"/>
                <a:cs typeface="TH SarabunPSK" pitchFamily="34" charset="-34"/>
              </a:rPr>
            </a:b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              https://sites.google.com/skru.ac.th/officerskru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  <a:p>
            <a:endParaRPr lang="th-TH" sz="3200" dirty="0">
              <a:latin typeface="TH SarabunPSK" pitchFamily="34" charset="-34"/>
              <a:cs typeface="TH SarabunPSK" pitchFamily="34" charset="-34"/>
            </a:endParaRPr>
          </a:p>
          <a:p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962830" y="35870373"/>
            <a:ext cx="3230728" cy="1049955"/>
          </a:xfrm>
          <a:prstGeom prst="rect">
            <a:avLst/>
          </a:prstGeom>
          <a:noFill/>
        </p:spPr>
        <p:txBody>
          <a:bodyPr wrap="none" lIns="91449" tIns="45725" rIns="91449" bIns="45725" rtlCol="0">
            <a:spAutoFit/>
          </a:bodyPr>
          <a:lstStyle/>
          <a:p>
            <a:r>
              <a:rPr lang="th-TH" sz="6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เอกสารอ้างอิง</a:t>
            </a:r>
          </a:p>
        </p:txBody>
      </p:sp>
      <p:sp>
        <p:nvSpPr>
          <p:cNvPr id="27" name="สี่เหลี่ยมผืนผ้ามุมมน 32">
            <a:extLst>
              <a:ext uri="{FF2B5EF4-FFF2-40B4-BE49-F238E27FC236}">
                <a16:creationId xmlns:a16="http://schemas.microsoft.com/office/drawing/2014/main" xmlns="" id="{A2619D6D-7295-415D-A763-7B0824BFFFE4}"/>
              </a:ext>
            </a:extLst>
          </p:cNvPr>
          <p:cNvSpPr/>
          <p:nvPr/>
        </p:nvSpPr>
        <p:spPr>
          <a:xfrm>
            <a:off x="286676" y="29427815"/>
            <a:ext cx="13814160" cy="1642697"/>
          </a:xfrm>
          <a:prstGeom prst="roundRect">
            <a:avLst/>
          </a:prstGeom>
          <a:solidFill>
            <a:schemeClr val="lt1">
              <a:alpha val="4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9" tIns="45725" rIns="91449" bIns="45725" rtlCol="0" anchor="t"/>
          <a:lstStyle/>
          <a:p>
            <a:pPr indent="952500" algn="thaiDist"/>
            <a:r>
              <a:rPr lang="th-TH" sz="3300" dirty="0">
                <a:latin typeface="TH SarabunPSK" pitchFamily="34" charset="-34"/>
                <a:cs typeface="TH SarabunPSK" pitchFamily="34" charset="-34"/>
              </a:rPr>
              <a:t>1. เพื่อวิเคราะห์และออกแบบระบบฐานข้อมูลการลา กรณีศึกษา มหาวิทยาลัยราชภัฏสงขลา</a:t>
            </a:r>
          </a:p>
          <a:p>
            <a:pPr indent="952500" algn="thaiDist"/>
            <a:r>
              <a:rPr lang="th-TH" sz="3300" dirty="0">
                <a:latin typeface="TH SarabunPSK" pitchFamily="34" charset="-34"/>
                <a:cs typeface="TH SarabunPSK" pitchFamily="34" charset="-34"/>
              </a:rPr>
              <a:t>2. เพื่อพัฒนาระบบฐานข้อมูลการลา กรณีศึกษา มหาวิทยาลัยราชภัฏสงขลา</a:t>
            </a:r>
          </a:p>
          <a:p>
            <a:pPr indent="952500" algn="thaiDist"/>
            <a:endParaRPr lang="th-TH" sz="33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TextBox 33">
            <a:extLst>
              <a:ext uri="{FF2B5EF4-FFF2-40B4-BE49-F238E27FC236}">
                <a16:creationId xmlns:a16="http://schemas.microsoft.com/office/drawing/2014/main" xmlns="" id="{885DA328-810D-4FF5-9E64-4139EB68DB51}"/>
              </a:ext>
            </a:extLst>
          </p:cNvPr>
          <p:cNvSpPr txBox="1"/>
          <p:nvPr/>
        </p:nvSpPr>
        <p:spPr>
          <a:xfrm>
            <a:off x="516295" y="28516230"/>
            <a:ext cx="2908489" cy="1049955"/>
          </a:xfrm>
          <a:prstGeom prst="rect">
            <a:avLst/>
          </a:prstGeom>
          <a:noFill/>
        </p:spPr>
        <p:txBody>
          <a:bodyPr wrap="none" lIns="91449" tIns="45725" rIns="91449" bIns="45725" rtlCol="0">
            <a:spAutoFit/>
          </a:bodyPr>
          <a:lstStyle/>
          <a:p>
            <a:r>
              <a:rPr lang="th-TH" sz="6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วัตถุประสงค์</a:t>
            </a:r>
            <a:endParaRPr lang="en-US" sz="6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5" name="รูปภาพ 1">
            <a:extLst>
              <a:ext uri="{FF2B5EF4-FFF2-40B4-BE49-F238E27FC236}">
                <a16:creationId xmlns:a16="http://schemas.microsoft.com/office/drawing/2014/main" xmlns="" id="{00AE7D69-677D-4DAE-97C8-2F91CFF3D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49943" y="22466892"/>
            <a:ext cx="13010958" cy="625783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รูปภาพ 1">
            <a:extLst>
              <a:ext uri="{FF2B5EF4-FFF2-40B4-BE49-F238E27FC236}">
                <a16:creationId xmlns:a16="http://schemas.microsoft.com/office/drawing/2014/main" xmlns="" id="{71DC6EE7-3AE2-401A-8B43-18FEF26E8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27846" y="29236390"/>
            <a:ext cx="13010958" cy="625783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thon4785520\Desktop\bann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8" y="2636"/>
            <a:ext cx="28849920" cy="9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96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ทางเดิน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ทางเดิน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ทางเดิน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469</TotalTime>
  <Words>980</Words>
  <Application>Microsoft Office PowerPoint</Application>
  <PresentationFormat>กำหนดเอง</PresentationFormat>
  <Paragraphs>33</Paragraphs>
  <Slides>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ทางเดิน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Windows User</cp:lastModifiedBy>
  <cp:revision>209</cp:revision>
  <cp:lastPrinted>2016-02-12T07:10:23Z</cp:lastPrinted>
  <dcterms:created xsi:type="dcterms:W3CDTF">2014-12-22T04:27:44Z</dcterms:created>
  <dcterms:modified xsi:type="dcterms:W3CDTF">2022-06-30T02:29:22Z</dcterms:modified>
</cp:coreProperties>
</file>